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6" r:id="rId4"/>
    <p:sldId id="260" r:id="rId5"/>
    <p:sldId id="271" r:id="rId6"/>
    <p:sldId id="264" r:id="rId7"/>
    <p:sldId id="273" r:id="rId8"/>
    <p:sldId id="274" r:id="rId9"/>
    <p:sldId id="266" r:id="rId10"/>
    <p:sldId id="272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90"/>
    <p:restoredTop sz="94830"/>
  </p:normalViewPr>
  <p:slideViewPr>
    <p:cSldViewPr snapToGrid="0">
      <p:cViewPr varScale="1">
        <p:scale>
          <a:sx n="121" d="100"/>
          <a:sy n="121" d="100"/>
        </p:scale>
        <p:origin x="4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73CFE9-D317-A244-9091-C33CFAF4CD10}" type="datetimeFigureOut">
              <a:rPr lang="en-US" smtClean="0"/>
              <a:t>1/30/24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CD6A37-3431-3B4D-90A1-CDB22A1BD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642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CD6A37-3431-3B4D-90A1-CDB22A1BD48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909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+ Ask for search term.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CD6A37-3431-3B4D-90A1-CDB22A1BD48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270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5F925-66E6-0777-FDA7-0D1766625A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1AB177-07D7-7840-1F62-D99A694504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087023-3329-733F-50BC-143C5F68E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526973-0EDA-EC3C-1516-AAE5B264A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C4293F-A34D-302D-A757-06F67145B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786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7440A-B76E-FA54-5A11-BA98BF26F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93F37D-A9A5-9880-3869-847E7C5315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E866F-19B0-3BE4-7FE1-28B18DE50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AE3A1-2CCC-D3E8-150B-B12D48136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BD836-FC9B-F7B7-0A43-2D328C779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887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34A911-C4FC-BEB0-E7AA-296FD4267D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659217-248D-BC6F-1AF1-DE272BEF7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D21B6A-D689-6705-BC85-C81E04833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9CDC64-FCC9-7CAB-0E0F-AA459333C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C96B4-56FF-7EB9-986E-436CE114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025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A44C4-CF3D-EBC1-D613-B788CB928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20012-49F2-DDAF-737A-48E2E79B81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99CE3-F5FA-82E4-9BF6-5AF232F4C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0C8585-79EB-175D-B73F-75559D5DB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7790B-0682-191F-39F9-E0A47CDA3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044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61956-AEAC-2AAC-AAEB-0E2A8F3D8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EF21B2-9F88-85A0-7EFB-E92B77C19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54E3CA-1A19-04AE-A157-F3F524E74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E39EB-FEB2-3071-15D0-D3DE495EB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37393-5780-9879-11F0-BDDE19E90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903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1E963-9716-D8D0-517C-706865DA0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4ABCF-EEF1-9AE9-C7C2-E7E9D5557A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4BC17D-113A-337C-C2C2-6832DE96A5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4B3CD3-10E0-6C48-6448-8B85FDF2D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1FB328-9CA0-6B95-2C24-BAD0FB982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73302E-3AA1-5D19-0E6B-37F0E274A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780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96171-DCA2-F120-6A8B-B3B36A5C1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97CED4-AEAB-508C-DB24-4EF5B8BAB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D30DD4-D46F-A763-6016-848440C343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59C96B-820E-02B7-D731-CD23550FEA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889518-90A6-15DC-95ED-0B5AEF0EED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D989D4-E70B-5B31-5517-D4A2C57F3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54C7A0-B5FB-8477-B61E-13690F3A5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C0F22D-75D4-3F85-499C-B71E27D36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396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6789E-DA7F-25A6-AE17-CE8BD0C99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8EF72C-5B53-81C9-A7D9-82DE625F7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3F1990-110A-57AF-2E47-6559BD56C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2EB0ED-78AD-EA94-D645-684BF5D44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288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47056D-B0CC-4EEF-6DA8-718D3CD8F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B7421-9A0F-BFA4-3EC7-A22C74EEF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CCDD27-6B21-F1B6-AE96-2BECBD1CD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995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64734-23E9-E5BE-8D19-C9893D47F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B01CA-0D09-8FE8-6AAA-6240516DF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318A74-6BD1-67FE-BC36-E657D7CB2A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3EDA2F-6932-5B1E-64C2-76C63926D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5567AD-D32E-2D4F-AD90-71BB12C80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53885E-4A29-2422-AFA4-88C74BB89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942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00942-2B7B-A507-366F-F3B8A2A9A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656677-7BDC-B29C-29B6-1F3E654D7F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4552E4-89F0-DE50-E98E-D5FD784D13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9E92D4-5B0B-F377-BE41-C9E716C2F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4B44B7-51DF-C475-8F70-394FD0563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41897-0DC7-9390-368C-9B7278575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152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16C7CD-E543-510D-BD63-3BD6CFF23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F1C735-F28B-F0A3-4CBE-0F566E87BE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EAC653-29EF-805D-16A7-8BF348437E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22AFC-1356-F04A-9E9A-B31C22244D77}" type="datetimeFigureOut">
              <a:rPr lang="en-US" smtClean="0"/>
              <a:t>1/30/24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96C839-6D06-469F-EDF7-8C2018C15D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C6779B-9068-C7AD-730B-127320E34E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71971-18F5-5744-8585-0B6604287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831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DAB92-1DD7-AD4A-CA1D-AA5CCF5CA6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ML-Base Research Tools for the Research Process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19F980-E764-59EA-7CD6-51FD2BA23C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Part III: Reading academic resources</a:t>
            </a:r>
          </a:p>
          <a:p>
            <a:r>
              <a:rPr lang="en-US"/>
              <a:t>October 10, </a:t>
            </a:r>
            <a:r>
              <a:rPr lang="en-US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907499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EF517F-FAA1-47C7-7FC9-6F371EA61928}"/>
              </a:ext>
            </a:extLst>
          </p:cNvPr>
          <p:cNvSpPr txBox="1"/>
          <p:nvPr/>
        </p:nvSpPr>
        <p:spPr>
          <a:xfrm>
            <a:off x="842703" y="457200"/>
            <a:ext cx="105065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https://</a:t>
            </a:r>
            <a:r>
              <a:rPr lang="en-US" sz="7200" dirty="0" err="1"/>
              <a:t>www.scholarcy.com</a:t>
            </a:r>
            <a:endParaRPr lang="en-US" sz="7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23C781-AAB3-81C5-9A50-4E947A12F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8564" y="2435679"/>
            <a:ext cx="346710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7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47" name="Rectangle 924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What is a Focus Group? | Blog | Inbound Hype">
            <a:extLst>
              <a:ext uri="{FF2B5EF4-FFF2-40B4-BE49-F238E27FC236}">
                <a16:creationId xmlns:a16="http://schemas.microsoft.com/office/drawing/2014/main" id="{43DCBBD7-B57D-0A68-1D67-5F43971CB8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8" r="7773" b="-1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49" name="Rectangle 924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ACF0C6-06E1-EC53-BCD9-D46B0BE3C9F4}"/>
              </a:ext>
            </a:extLst>
          </p:cNvPr>
          <p:cNvSpPr txBox="1"/>
          <p:nvPr/>
        </p:nvSpPr>
        <p:spPr>
          <a:xfrm>
            <a:off x="7531610" y="2434201"/>
            <a:ext cx="3822189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How do you feel about using </a:t>
            </a:r>
            <a:r>
              <a:rPr lang="en-US" sz="2000" dirty="0" err="1"/>
              <a:t>scholarcy</a:t>
            </a:r>
            <a:r>
              <a:rPr lang="en-US" sz="2000" dirty="0"/>
              <a:t>?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0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How much ethical it is to use such a tool?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19263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99355-DC75-C2FD-9DF0-5AD0B7441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994" y="1862253"/>
            <a:ext cx="5100362" cy="3286901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en-US" sz="2000" dirty="0"/>
              <a:t>Homework:</a:t>
            </a:r>
          </a:p>
          <a:p>
            <a:r>
              <a:rPr lang="en-US" sz="2000" dirty="0"/>
              <a:t>Open an account in https://</a:t>
            </a:r>
            <a:r>
              <a:rPr lang="en-US" sz="2000" dirty="0" err="1"/>
              <a:t>elicit.org</a:t>
            </a:r>
            <a:r>
              <a:rPr lang="en-US" sz="2000" dirty="0"/>
              <a:t>/.</a:t>
            </a:r>
          </a:p>
          <a:p>
            <a:r>
              <a:rPr lang="en-US" sz="2000" dirty="0"/>
              <a:t>Do a comparison between two software:</a:t>
            </a:r>
          </a:p>
          <a:p>
            <a:pPr lvl="1"/>
            <a:r>
              <a:rPr lang="en-US" sz="2000" dirty="0"/>
              <a:t>What are:</a:t>
            </a:r>
          </a:p>
          <a:p>
            <a:pPr lvl="2"/>
            <a:r>
              <a:rPr lang="en-US" dirty="0"/>
              <a:t>Similarities?</a:t>
            </a:r>
          </a:p>
          <a:p>
            <a:pPr lvl="2"/>
            <a:r>
              <a:rPr lang="en-US" dirty="0"/>
              <a:t>Differences?</a:t>
            </a:r>
          </a:p>
          <a:p>
            <a:r>
              <a:rPr lang="en-US" sz="2400" dirty="0"/>
              <a:t>What is your preference and why?</a:t>
            </a:r>
          </a:p>
          <a:p>
            <a:r>
              <a:rPr lang="en-US" sz="2400" dirty="0"/>
              <a:t>Submit the assignment to the </a:t>
            </a:r>
            <a:r>
              <a:rPr lang="en-US" sz="2400" dirty="0" err="1"/>
              <a:t>dropbox</a:t>
            </a:r>
            <a:r>
              <a:rPr lang="en-US" sz="2400"/>
              <a:t> in the A2L.</a:t>
            </a:r>
            <a:endParaRPr lang="en-US" sz="24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</p:txBody>
      </p:sp>
      <p:pic>
        <p:nvPicPr>
          <p:cNvPr id="7172" name="Picture 4" descr="What is next?">
            <a:extLst>
              <a:ext uri="{FF2B5EF4-FFF2-40B4-BE49-F238E27FC236}">
                <a16:creationId xmlns:a16="http://schemas.microsoft.com/office/drawing/2014/main" id="{05E9F3A6-FD95-3A71-4DD0-D5F744D662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7" r="2" b="2"/>
          <a:stretch/>
        </p:blipFill>
        <p:spPr bwMode="auto">
          <a:xfrm>
            <a:off x="6096000" y="10"/>
            <a:ext cx="6095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89" name="Rectangle 7188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369424" y="3028872"/>
            <a:ext cx="1559464" cy="6106313"/>
          </a:xfrm>
          <a:prstGeom prst="rect">
            <a:avLst/>
          </a:prstGeom>
          <a:gradFill>
            <a:gsLst>
              <a:gs pos="0">
                <a:schemeClr val="accent5">
                  <a:alpha val="77000"/>
                </a:schemeClr>
              </a:gs>
              <a:gs pos="57000">
                <a:schemeClr val="accent5">
                  <a:lumMod val="60000"/>
                  <a:lumOff val="40000"/>
                  <a:alpha val="0"/>
                </a:schemeClr>
              </a:gs>
            </a:gsLst>
            <a:lin ang="11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1" name="Rectangle 7190">
            <a:extLst>
              <a:ext uri="{FF2B5EF4-FFF2-40B4-BE49-F238E27FC236}">
                <a16:creationId xmlns:a16="http://schemas.microsoft.com/office/drawing/2014/main" id="{9C3A50E9-9119-7BC3-083B-2D84CCC78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15441" y="-3760"/>
            <a:ext cx="2176557" cy="6857999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40000">
                <a:schemeClr val="accent2">
                  <a:alpha val="0"/>
                </a:schemeClr>
              </a:gs>
            </a:gsLst>
            <a:lin ang="11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88" name="Rectangle 7187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096000" y="5502302"/>
            <a:ext cx="6106314" cy="135945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9000"/>
                </a:schemeClr>
              </a:gs>
              <a:gs pos="38000">
                <a:schemeClr val="accent5">
                  <a:lumMod val="60000"/>
                  <a:lumOff val="40000"/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7190" name="Rectangle 7189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026892" y="2939627"/>
            <a:ext cx="3162908" cy="391461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150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1" name="Rectangle 820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03" name="Freeform: Shape 820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05" name="Rectangle 820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7" name="Rectangle 820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9" name="Freeform: Shape 820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211" name="Isosceles Triangle 821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6" name="Picture 4">
            <a:extLst>
              <a:ext uri="{FF2B5EF4-FFF2-40B4-BE49-F238E27FC236}">
                <a16:creationId xmlns:a16="http://schemas.microsoft.com/office/drawing/2014/main" id="{A51087AA-A72D-C58B-754F-74431BEA501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10467" y="643467"/>
            <a:ext cx="5571065" cy="557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13" name="Isosceles Triangle 821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329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DF0E5-37FA-DFFC-E04B-F7B359FF8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1BD07-38D9-4ED0-3342-50F4F9993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brief introduction to the summary generation.</a:t>
            </a:r>
          </a:p>
          <a:p>
            <a:endParaRPr lang="en-US" dirty="0"/>
          </a:p>
          <a:p>
            <a:r>
              <a:rPr lang="en-US" dirty="0"/>
              <a:t>Pre-assessment discussion.</a:t>
            </a:r>
          </a:p>
          <a:p>
            <a:endParaRPr lang="en-US" dirty="0"/>
          </a:p>
          <a:p>
            <a:r>
              <a:rPr lang="en-US" dirty="0"/>
              <a:t>Research tools.</a:t>
            </a:r>
          </a:p>
          <a:p>
            <a:endParaRPr lang="en-US" dirty="0"/>
          </a:p>
          <a:p>
            <a:r>
              <a:rPr lang="en-US" dirty="0"/>
              <a:t>Post-assessment discussion.</a:t>
            </a:r>
          </a:p>
          <a:p>
            <a:endParaRPr lang="en-US" dirty="0"/>
          </a:p>
          <a:p>
            <a:r>
              <a:rPr lang="en-US" dirty="0"/>
              <a:t>What is Next</a:t>
            </a:r>
          </a:p>
        </p:txBody>
      </p:sp>
    </p:spTree>
    <p:extLst>
      <p:ext uri="{BB962C8B-B14F-4D97-AF65-F5344CB8AC3E}">
        <p14:creationId xmlns:p14="http://schemas.microsoft.com/office/powerpoint/2010/main" val="1578716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62F90-0062-9AC2-C5BC-F6148A708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4" name="Picture 3" descr="A cartoon of a person looking at a computer&#10;&#10;Description automatically generated">
            <a:extLst>
              <a:ext uri="{FF2B5EF4-FFF2-40B4-BE49-F238E27FC236}">
                <a16:creationId xmlns:a16="http://schemas.microsoft.com/office/drawing/2014/main" id="{5331383C-B5F8-87B9-EB88-8C12C233BE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3" r="455" b="10295"/>
          <a:stretch/>
        </p:blipFill>
        <p:spPr>
          <a:xfrm>
            <a:off x="703182" y="1657449"/>
            <a:ext cx="4777381" cy="3373357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2C97A-7C91-4734-19FD-D0635EE82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r>
              <a:rPr lang="en-US" sz="2600"/>
              <a:t>You have a few papers to read.</a:t>
            </a:r>
          </a:p>
          <a:p>
            <a:endParaRPr lang="en-US" sz="2600"/>
          </a:p>
          <a:p>
            <a:r>
              <a:rPr lang="en-US" sz="2600"/>
              <a:t>Don’t have enough time.</a:t>
            </a:r>
          </a:p>
          <a:p>
            <a:endParaRPr lang="en-US" sz="2600"/>
          </a:p>
          <a:p>
            <a:r>
              <a:rPr lang="en-US" sz="2600"/>
              <a:t>Need to have a summary of each paper.</a:t>
            </a:r>
          </a:p>
          <a:p>
            <a:endParaRPr lang="en-US" sz="2600"/>
          </a:p>
          <a:p>
            <a:r>
              <a:rPr lang="en-US" sz="2600"/>
              <a:t>Want to know if it is worth reading it thoroughly?</a:t>
            </a:r>
          </a:p>
        </p:txBody>
      </p:sp>
    </p:spTree>
    <p:extLst>
      <p:ext uri="{BB962C8B-B14F-4D97-AF65-F5344CB8AC3E}">
        <p14:creationId xmlns:p14="http://schemas.microsoft.com/office/powerpoint/2010/main" val="2949649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4" name="Rectangle 11283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65C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86" name="Rectangle 11285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DN media">
            <a:extLst>
              <a:ext uri="{FF2B5EF4-FFF2-40B4-BE49-F238E27FC236}">
                <a16:creationId xmlns:a16="http://schemas.microsoft.com/office/drawing/2014/main" id="{C3EDB74C-E727-86F0-A8D9-B69EF35AA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26984" y="643467"/>
            <a:ext cx="8538032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1928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3" name="Rectangle 922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What is a Focus Group? | Blog | Inbound Hype">
            <a:extLst>
              <a:ext uri="{FF2B5EF4-FFF2-40B4-BE49-F238E27FC236}">
                <a16:creationId xmlns:a16="http://schemas.microsoft.com/office/drawing/2014/main" id="{43DCBBD7-B57D-0A68-1D67-5F43971CB8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8" r="7773" b="-1"/>
          <a:stretch/>
        </p:blipFill>
        <p:spPr bwMode="auto">
          <a:xfrm>
            <a:off x="2118732" y="10"/>
            <a:ext cx="10073266" cy="714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5" name="Rectangle 922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ACF0C6-06E1-EC53-BCD9-D46B0BE3C9F4}"/>
              </a:ext>
            </a:extLst>
          </p:cNvPr>
          <p:cNvSpPr txBox="1"/>
          <p:nvPr/>
        </p:nvSpPr>
        <p:spPr>
          <a:xfrm>
            <a:off x="611258" y="538494"/>
            <a:ext cx="9669642" cy="3982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000" dirty="0"/>
              <a:t>Lets talk about this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74E0C4-4B57-5EEF-4300-504066275AEC}"/>
              </a:ext>
            </a:extLst>
          </p:cNvPr>
          <p:cNvSpPr txBox="1"/>
          <p:nvPr/>
        </p:nvSpPr>
        <p:spPr>
          <a:xfrm>
            <a:off x="636104" y="1378226"/>
            <a:ext cx="35515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C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What is your strategy for reading papers?</a:t>
            </a:r>
            <a:r>
              <a:rPr lang="en-CA" dirty="0">
                <a:effectLst/>
              </a:rPr>
              <a:t> </a:t>
            </a:r>
          </a:p>
          <a:p>
            <a:pPr marL="342900" indent="-342900">
              <a:buAutoNum type="arabicPeriod"/>
            </a:pPr>
            <a:endParaRPr lang="en-CA" dirty="0">
              <a:effectLst/>
            </a:endParaRPr>
          </a:p>
          <a:p>
            <a:pPr marL="342900" indent="-342900">
              <a:buAutoNum type="arabicPeriod"/>
            </a:pPr>
            <a:r>
              <a:rPr lang="en-C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What are the challenges you have?</a:t>
            </a:r>
            <a:r>
              <a:rPr lang="en-CA" dirty="0">
                <a:effectLst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795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8" name="Rectangle 410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3A92F9-8EBE-D08F-32A1-316AE7B0A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Have you ever think of:</a:t>
            </a:r>
          </a:p>
        </p:txBody>
      </p:sp>
      <p:sp>
        <p:nvSpPr>
          <p:cNvPr id="4110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1A72D-C734-6A59-7928-D5776AB2D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 dirty="0"/>
              <a:t>A tool that can help me summarize the papers quickly?</a:t>
            </a:r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Find the important information faster.</a:t>
            </a:r>
          </a:p>
          <a:p>
            <a:endParaRPr lang="en-US" sz="2200" dirty="0"/>
          </a:p>
          <a:p>
            <a:endParaRPr lang="en-US" sz="22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EE9D721-AB90-DE76-0066-CD65B79C24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9" r="9329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81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0" name="Rectangle 410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C913CD5-6D14-945A-9292-4315AD77B9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4" r="5252" b="1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059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EDF7FA-CDEC-A295-876F-F068E5553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400"/>
              <a:t>Scholarcy</a:t>
            </a:r>
          </a:p>
        </p:txBody>
      </p:sp>
      <p:sp>
        <p:nvSpPr>
          <p:cNvPr id="5129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E1E30-EF3B-DB3B-176E-9DFFE7E3C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en-US" sz="2200"/>
              <a:t>Is an </a:t>
            </a:r>
            <a:r>
              <a:rPr lang="en-US" sz="2200" b="1"/>
              <a:t>AI-powered summarizing tool</a:t>
            </a:r>
            <a:r>
              <a:rPr lang="en-US" sz="2200"/>
              <a:t> that can help researchers and students to quickly assess the importance of research articles, reports, and book chapters.</a:t>
            </a:r>
          </a:p>
          <a:p>
            <a:r>
              <a:rPr lang="en-US" sz="2200"/>
              <a:t>Can </a:t>
            </a:r>
            <a:r>
              <a:rPr lang="en-US" sz="2200" b="1"/>
              <a:t>read</a:t>
            </a:r>
            <a:r>
              <a:rPr lang="en-US" sz="2200"/>
              <a:t> these documents in </a:t>
            </a:r>
            <a:r>
              <a:rPr lang="en-US" sz="2200" b="1"/>
              <a:t>seconds</a:t>
            </a:r>
            <a:r>
              <a:rPr lang="en-US" sz="2200"/>
              <a:t> and </a:t>
            </a:r>
            <a:r>
              <a:rPr lang="en-US" sz="2200" b="1"/>
              <a:t>break them down </a:t>
            </a:r>
            <a:r>
              <a:rPr lang="en-US" sz="2200"/>
              <a:t>into bite-sized sections, </a:t>
            </a:r>
            <a:r>
              <a:rPr lang="en-US" sz="2200" b="1"/>
              <a:t>identifying key information</a:t>
            </a:r>
            <a:r>
              <a:rPr lang="en-US" sz="2200"/>
              <a:t> such as </a:t>
            </a:r>
            <a:r>
              <a:rPr lang="en-US" sz="2200" b="1"/>
              <a:t>study participants</a:t>
            </a:r>
            <a:r>
              <a:rPr lang="en-US" sz="2200"/>
              <a:t>, </a:t>
            </a:r>
            <a:r>
              <a:rPr lang="en-US" sz="2200" b="1"/>
              <a:t>data analyses</a:t>
            </a:r>
            <a:r>
              <a:rPr lang="en-US" sz="2200"/>
              <a:t>, </a:t>
            </a:r>
            <a:r>
              <a:rPr lang="en-US" sz="2200" b="1"/>
              <a:t>main findings</a:t>
            </a:r>
            <a:r>
              <a:rPr lang="en-US" sz="2200"/>
              <a:t>, and </a:t>
            </a:r>
            <a:r>
              <a:rPr lang="en-US" sz="2200" b="1"/>
              <a:t>limitations</a:t>
            </a:r>
            <a:r>
              <a:rPr lang="en-US" sz="2200"/>
              <a:t>.</a:t>
            </a:r>
          </a:p>
          <a:p>
            <a:r>
              <a:rPr lang="en-US" sz="2200"/>
              <a:t>Can create a </a:t>
            </a:r>
            <a:r>
              <a:rPr lang="en-US" sz="2200" b="1"/>
              <a:t>summary flashcard</a:t>
            </a:r>
            <a:r>
              <a:rPr lang="en-US" sz="2200"/>
              <a:t> of any article, report, or document in Word or PDF format, extracting the key facts, figures, and references in seconds.</a:t>
            </a:r>
          </a:p>
          <a:p>
            <a:endParaRPr lang="en-US" sz="2200"/>
          </a:p>
        </p:txBody>
      </p:sp>
      <p:pic>
        <p:nvPicPr>
          <p:cNvPr id="5122" name="Picture 2" descr="Scholarcy Desktop App for Mac and PC | Manage Multiple Scholarcy ...">
            <a:extLst>
              <a:ext uri="{FF2B5EF4-FFF2-40B4-BE49-F238E27FC236}">
                <a16:creationId xmlns:a16="http://schemas.microsoft.com/office/drawing/2014/main" id="{B3A4E29B-E307-E1C3-B709-229BF92B71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" r="2565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792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Rectangle 615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148" name="Picture 4" descr="How It Works | Opp Real Estate">
            <a:extLst>
              <a:ext uri="{FF2B5EF4-FFF2-40B4-BE49-F238E27FC236}">
                <a16:creationId xmlns:a16="http://schemas.microsoft.com/office/drawing/2014/main" id="{8A574A75-73EF-AE9B-3655-5DF0A35FCF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755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12997</TotalTime>
  <Words>279</Words>
  <Application>Microsoft Macintosh PowerPoint</Application>
  <PresentationFormat>Widescreen</PresentationFormat>
  <Paragraphs>51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ML-Base Research Tools for the Research Process</vt:lpstr>
      <vt:lpstr>Agenda</vt:lpstr>
      <vt:lpstr>PowerPoint Presentation</vt:lpstr>
      <vt:lpstr>PowerPoint Presentation</vt:lpstr>
      <vt:lpstr>PowerPoint Presentation</vt:lpstr>
      <vt:lpstr>Have you ever think of:</vt:lpstr>
      <vt:lpstr>PowerPoint Presentation</vt:lpstr>
      <vt:lpstr>Scholarcy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Methodology</dc:title>
  <dc:creator>H. Ghaffari-hadigheh</dc:creator>
  <cp:lastModifiedBy>H. Ghaffari-hadigheh</cp:lastModifiedBy>
  <cp:revision>11</cp:revision>
  <dcterms:created xsi:type="dcterms:W3CDTF">2023-09-20T22:47:16Z</dcterms:created>
  <dcterms:modified xsi:type="dcterms:W3CDTF">2024-01-31T04:36:03Z</dcterms:modified>
</cp:coreProperties>
</file>